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doc" ContentType="application/msword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</p:sldMasterIdLst>
  <p:sldIdLst>
    <p:sldId id="260" r:id="rId2"/>
    <p:sldId id="264" r:id="rId3"/>
    <p:sldId id="261" r:id="rId4"/>
    <p:sldId id="263" r:id="rId5"/>
    <p:sldId id="265" r:id="rId6"/>
    <p:sldId id="267" r:id="rId7"/>
    <p:sldId id="268" r:id="rId8"/>
    <p:sldId id="269" r:id="rId9"/>
    <p:sldId id="270" r:id="rId10"/>
    <p:sldId id="271" r:id="rId11"/>
    <p:sldId id="272" r:id="rId12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1" autoAdjust="0"/>
    <p:restoredTop sz="94660"/>
  </p:normalViewPr>
  <p:slideViewPr>
    <p:cSldViewPr snapToGrid="0">
      <p:cViewPr varScale="1">
        <p:scale>
          <a:sx n="58" d="100"/>
          <a:sy n="58" d="100"/>
        </p:scale>
        <p:origin x="3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082828122234912"/>
          <c:y val="0.17700218722659666"/>
          <c:w val="0.74285103462048896"/>
          <c:h val="0.6273223595172695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Hárok1!$B$1</c:f>
              <c:strCache>
                <c:ptCount val="1"/>
                <c:pt idx="0">
                  <c:v>kg mlieka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9.1859006406695767E-3"/>
                  <c:y val="-0.15263404717895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0208981409473137E-2"/>
                  <c:y val="-0.233623541600442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3487205125356593E-3"/>
                  <c:y val="-0.193128794389699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768372703412075E-3"/>
                  <c:y val="-0.171837999416739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3264545056867897E-2"/>
                  <c:y val="-0.204519101778944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9.5617891513560815E-3"/>
                  <c:y val="-0.292628317293671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9.9917979002625713E-3"/>
                  <c:y val="-0.304251968503936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2.0138888888888894E-2"/>
                  <c:y val="-0.306481408573928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1.6767100665261592E-2"/>
                  <c:y val="-0.31032339597069364"/>
                </c:manualLayout>
              </c:layout>
              <c:spPr>
                <a:noFill/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758313018605411E-2"/>
                      <c:h val="4.4720129759486568E-2"/>
                    </c:manualLayout>
                  </c15:layout>
                </c:ext>
              </c:extLst>
            </c:dLbl>
            <c:spPr>
              <a:noFill/>
              <a:ln>
                <a:solidFill>
                  <a:schemeClr val="accent2">
                    <a:lumMod val="75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Hárok1!$A$2:$A$10</c:f>
              <c:numCache>
                <c:formatCode>General</c:formatCode>
                <c:ptCount val="9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</c:numCache>
            </c:numRef>
          </c:cat>
          <c:val>
            <c:numRef>
              <c:f>Hárok1!$B$2:$B$10</c:f>
              <c:numCache>
                <c:formatCode>General</c:formatCode>
                <c:ptCount val="9"/>
                <c:pt idx="0">
                  <c:v>5258</c:v>
                </c:pt>
                <c:pt idx="1">
                  <c:v>5522</c:v>
                </c:pt>
                <c:pt idx="2">
                  <c:v>5411</c:v>
                </c:pt>
                <c:pt idx="3">
                  <c:v>5345</c:v>
                </c:pt>
                <c:pt idx="4">
                  <c:v>5396</c:v>
                </c:pt>
                <c:pt idx="5">
                  <c:v>5705</c:v>
                </c:pt>
                <c:pt idx="6">
                  <c:v>5929</c:v>
                </c:pt>
                <c:pt idx="7">
                  <c:v>6066</c:v>
                </c:pt>
                <c:pt idx="8">
                  <c:v>6163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64497104"/>
        <c:axId val="264501024"/>
        <c:axId val="0"/>
      </c:bar3DChart>
      <c:catAx>
        <c:axId val="264497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264501024"/>
        <c:crosses val="autoZero"/>
        <c:auto val="1"/>
        <c:lblAlgn val="ctr"/>
        <c:lblOffset val="100"/>
        <c:noMultiLvlLbl val="0"/>
      </c:catAx>
      <c:valAx>
        <c:axId val="264501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264497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0.89742</cdr:x>
      <cdr:y>0.35636</cdr:y>
    </cdr:from>
    <cdr:to>
      <cdr:x>1</cdr:x>
      <cdr:y>0.47758</cdr:y>
    </cdr:to>
    <cdr:sp macro="" textlink="">
      <cdr:nvSpPr>
        <cdr:cNvPr id="2" name="BlokTextu 1"/>
        <cdr:cNvSpPr txBox="1"/>
      </cdr:nvSpPr>
      <cdr:spPr>
        <a:xfrm xmlns:a="http://schemas.openxmlformats.org/drawingml/2006/main">
          <a:off x="8922191" y="2443917"/>
          <a:ext cx="1019831" cy="8313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k-SK" sz="1800" b="1" dirty="0" smtClean="0">
              <a:solidFill>
                <a:schemeClr val="accent2">
                  <a:lumMod val="75000"/>
                </a:schemeClr>
              </a:solidFill>
            </a:rPr>
            <a:t>          +97 kg</a:t>
          </a:r>
          <a:endParaRPr lang="sk-SK" sz="1800" b="1" dirty="0">
            <a:solidFill>
              <a:schemeClr val="accent2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0.05113</cdr:x>
      <cdr:y>0.05901</cdr:y>
    </cdr:from>
    <cdr:to>
      <cdr:x>0.92524</cdr:x>
      <cdr:y>0.21624</cdr:y>
    </cdr:to>
    <cdr:sp macro="" textlink="">
      <cdr:nvSpPr>
        <cdr:cNvPr id="3" name="BlokTextu 2"/>
        <cdr:cNvSpPr txBox="1"/>
      </cdr:nvSpPr>
      <cdr:spPr>
        <a:xfrm xmlns:a="http://schemas.openxmlformats.org/drawingml/2006/main">
          <a:off x="467544" y="404664"/>
          <a:ext cx="7992851" cy="10783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sk-SK" sz="2000" b="1" dirty="0" smtClean="0">
              <a:solidFill>
                <a:schemeClr val="accent2">
                  <a:lumMod val="75000"/>
                </a:schemeClr>
              </a:solidFill>
              <a:latin typeface="Tw Cen MT" pitchFamily="34" charset="-18"/>
              <a:cs typeface="Times New Roman" pitchFamily="18" charset="0"/>
            </a:rPr>
            <a:t>Vývoj úžitkovosti u kráv zapísaných v PK v rokoch  2007 - 2015</a:t>
          </a:r>
          <a:endParaRPr lang="sk-SK" sz="2000" b="1" dirty="0">
            <a:solidFill>
              <a:schemeClr val="accent2">
                <a:lumMod val="75000"/>
              </a:schemeClr>
            </a:solidFill>
            <a:latin typeface="Tw Cen MT" pitchFamily="34" charset="-18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0.21917</cdr:x>
      <cdr:y>0.21099</cdr:y>
    </cdr:from>
    <cdr:to>
      <cdr:x>0.89289</cdr:x>
      <cdr:y>0.61399</cdr:y>
    </cdr:to>
    <cdr:sp macro="" textlink="">
      <cdr:nvSpPr>
        <cdr:cNvPr id="5" name="Rovná spojovacia šípka 4"/>
        <cdr:cNvSpPr/>
      </cdr:nvSpPr>
      <cdr:spPr>
        <a:xfrm xmlns:a="http://schemas.openxmlformats.org/drawingml/2006/main" flipV="1">
          <a:off x="2178947" y="1446998"/>
          <a:ext cx="6698139" cy="2763774"/>
        </a:xfrm>
        <a:prstGeom xmlns:a="http://schemas.openxmlformats.org/drawingml/2006/main" prst="straightConnector1">
          <a:avLst/>
        </a:prstGeom>
        <a:ln xmlns:a="http://schemas.openxmlformats.org/drawingml/2006/main" w="76200">
          <a:solidFill>
            <a:srgbClr val="FFFF00"/>
          </a:solidFill>
          <a:tailEnd type="arrow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sk-SK" dirty="0" smtClean="0"/>
            <a:t>;</a:t>
          </a:r>
          <a:endParaRPr lang="sk-SK" dirty="0"/>
        </a:p>
      </cdr:txBody>
    </cdr:sp>
  </cdr:relSizeAnchor>
  <cdr:relSizeAnchor xmlns:cdr="http://schemas.openxmlformats.org/drawingml/2006/chartDrawing">
    <cdr:from>
      <cdr:x>0.87508</cdr:x>
      <cdr:y>0.22061</cdr:y>
    </cdr:from>
    <cdr:to>
      <cdr:x>1</cdr:x>
      <cdr:y>0.27636</cdr:y>
    </cdr:to>
    <cdr:sp macro="" textlink="">
      <cdr:nvSpPr>
        <cdr:cNvPr id="6" name="BlokTextu 5"/>
        <cdr:cNvSpPr txBox="1"/>
      </cdr:nvSpPr>
      <cdr:spPr>
        <a:xfrm xmlns:a="http://schemas.openxmlformats.org/drawingml/2006/main">
          <a:off x="8079970" y="1512916"/>
          <a:ext cx="1153464" cy="3823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k-SK" sz="1800" b="1" dirty="0" smtClean="0">
              <a:solidFill>
                <a:schemeClr val="accent2">
                  <a:lumMod val="75000"/>
                </a:schemeClr>
              </a:solidFill>
            </a:rPr>
            <a:t>+ 905 kg</a:t>
          </a:r>
          <a:endParaRPr lang="sk-SK" sz="1800" b="1" dirty="0">
            <a:solidFill>
              <a:schemeClr val="accent2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0.77318</cdr:x>
      <cdr:y>0.35298</cdr:y>
    </cdr:from>
    <cdr:to>
      <cdr:x>0.88765</cdr:x>
      <cdr:y>0.41454</cdr:y>
    </cdr:to>
    <cdr:sp macro="" textlink="">
      <cdr:nvSpPr>
        <cdr:cNvPr id="8" name="Rovná spojovacia šípka 7"/>
        <cdr:cNvSpPr/>
      </cdr:nvSpPr>
      <cdr:spPr>
        <a:xfrm xmlns:a="http://schemas.openxmlformats.org/drawingml/2006/main" flipV="1">
          <a:off x="7139122" y="2420740"/>
          <a:ext cx="1056951" cy="422179"/>
        </a:xfrm>
        <a:prstGeom xmlns:a="http://schemas.openxmlformats.org/drawingml/2006/main" prst="straightConnector1">
          <a:avLst/>
        </a:prstGeom>
        <a:ln xmlns:a="http://schemas.openxmlformats.org/drawingml/2006/main" w="76200">
          <a:solidFill>
            <a:srgbClr val="FFFF00"/>
          </a:solidFill>
          <a:tailEnd type="arrow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sk-SK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852B9-EAAD-4BD6-B72A-7A56B12FD305}" type="datetimeFigureOut">
              <a:rPr lang="sk-SK" smtClean="0"/>
              <a:t>2.12.2015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6D90DFA-CEBF-406B-A7D8-A92D252459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36416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852B9-EAAD-4BD6-B72A-7A56B12FD305}" type="datetimeFigureOut">
              <a:rPr lang="sk-SK" smtClean="0"/>
              <a:t>2.12.2015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6D90DFA-CEBF-406B-A7D8-A92D252459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90665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852B9-EAAD-4BD6-B72A-7A56B12FD305}" type="datetimeFigureOut">
              <a:rPr lang="sk-SK" smtClean="0"/>
              <a:t>2.12.2015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6D90DFA-CEBF-406B-A7D8-A92D2524597B}" type="slidenum">
              <a:rPr lang="sk-SK" smtClean="0"/>
              <a:t>‹#›</a:t>
            </a:fld>
            <a:endParaRPr lang="sk-SK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2333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852B9-EAAD-4BD6-B72A-7A56B12FD305}" type="datetimeFigureOut">
              <a:rPr lang="sk-SK" smtClean="0"/>
              <a:t>2.12.2015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6D90DFA-CEBF-406B-A7D8-A92D252459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17526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852B9-EAAD-4BD6-B72A-7A56B12FD305}" type="datetimeFigureOut">
              <a:rPr lang="sk-SK" smtClean="0"/>
              <a:t>2.12.2015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6D90DFA-CEBF-406B-A7D8-A92D2524597B}" type="slidenum">
              <a:rPr lang="sk-SK" smtClean="0"/>
              <a:t>‹#›</a:t>
            </a:fld>
            <a:endParaRPr lang="sk-SK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372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852B9-EAAD-4BD6-B72A-7A56B12FD305}" type="datetimeFigureOut">
              <a:rPr lang="sk-SK" smtClean="0"/>
              <a:t>2.12.2015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6D90DFA-CEBF-406B-A7D8-A92D252459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86691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852B9-EAAD-4BD6-B72A-7A56B12FD305}" type="datetimeFigureOut">
              <a:rPr lang="sk-SK" smtClean="0"/>
              <a:t>2.12.2015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90DFA-CEBF-406B-A7D8-A92D252459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84074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852B9-EAAD-4BD6-B72A-7A56B12FD305}" type="datetimeFigureOut">
              <a:rPr lang="sk-SK" smtClean="0"/>
              <a:t>2.12.2015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90DFA-CEBF-406B-A7D8-A92D252459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86696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852B9-EAAD-4BD6-B72A-7A56B12FD305}" type="datetimeFigureOut">
              <a:rPr lang="sk-SK" smtClean="0"/>
              <a:t>2.12.2015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90DFA-CEBF-406B-A7D8-A92D252459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40428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852B9-EAAD-4BD6-B72A-7A56B12FD305}" type="datetimeFigureOut">
              <a:rPr lang="sk-SK" smtClean="0"/>
              <a:t>2.12.2015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6D90DFA-CEBF-406B-A7D8-A92D252459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81035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852B9-EAAD-4BD6-B72A-7A56B12FD305}" type="datetimeFigureOut">
              <a:rPr lang="sk-SK" smtClean="0"/>
              <a:t>2.12.2015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6D90DFA-CEBF-406B-A7D8-A92D252459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02975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852B9-EAAD-4BD6-B72A-7A56B12FD305}" type="datetimeFigureOut">
              <a:rPr lang="sk-SK" smtClean="0"/>
              <a:t>2.12.2015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6D90DFA-CEBF-406B-A7D8-A92D252459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3820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852B9-EAAD-4BD6-B72A-7A56B12FD305}" type="datetimeFigureOut">
              <a:rPr lang="sk-SK" smtClean="0"/>
              <a:t>2.12.2015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90DFA-CEBF-406B-A7D8-A92D252459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06255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852B9-EAAD-4BD6-B72A-7A56B12FD305}" type="datetimeFigureOut">
              <a:rPr lang="sk-SK" smtClean="0"/>
              <a:t>2.12.2015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90DFA-CEBF-406B-A7D8-A92D252459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33853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852B9-EAAD-4BD6-B72A-7A56B12FD305}" type="datetimeFigureOut">
              <a:rPr lang="sk-SK" smtClean="0"/>
              <a:t>2.12.2015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90DFA-CEBF-406B-A7D8-A92D252459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91340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852B9-EAAD-4BD6-B72A-7A56B12FD305}" type="datetimeFigureOut">
              <a:rPr lang="sk-SK" smtClean="0"/>
              <a:t>2.12.2015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6D90DFA-CEBF-406B-A7D8-A92D252459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43801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852B9-EAAD-4BD6-B72A-7A56B12FD305}" type="datetimeFigureOut">
              <a:rPr lang="sk-SK" smtClean="0"/>
              <a:t>2.12.2015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6D90DFA-CEBF-406B-A7D8-A92D252459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0734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hyperlink" Target="http://www.simmental.sk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oleObject" Target="../embeddings/Microsoft_Word_97_-_2003_Document1.doc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a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441" b="28441"/>
          <a:stretch>
            <a:fillRect/>
          </a:stretch>
        </p:blipFill>
        <p:spPr>
          <a:xfrm>
            <a:off x="2892829" y="565266"/>
            <a:ext cx="6683433" cy="3951966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6662" y="4800600"/>
            <a:ext cx="10157951" cy="566738"/>
          </a:xfrm>
        </p:spPr>
        <p:txBody>
          <a:bodyPr/>
          <a:lstStyle/>
          <a:p>
            <a:r>
              <a:rPr lang="sk-SK" dirty="0" smtClean="0"/>
              <a:t>   Výsledky za PK a aktivity ZCHSSD v roku 2015</a:t>
            </a: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2589213" y="382386"/>
            <a:ext cx="3927964" cy="5650706"/>
          </a:xfrm>
        </p:spPr>
        <p:txBody>
          <a:bodyPr>
            <a:normAutofit/>
          </a:bodyPr>
          <a:lstStyle/>
          <a:p>
            <a:r>
              <a:rPr lang="sk-SK" dirty="0" smtClean="0"/>
              <a:t>I</a:t>
            </a:r>
          </a:p>
          <a:p>
            <a:r>
              <a:rPr lang="sk-SK" dirty="0" smtClean="0"/>
              <a:t>N</a:t>
            </a:r>
          </a:p>
          <a:p>
            <a:r>
              <a:rPr lang="sk-SK" dirty="0" smtClean="0"/>
              <a:t>F</a:t>
            </a:r>
          </a:p>
          <a:p>
            <a:r>
              <a:rPr lang="sk-SK" dirty="0" smtClean="0"/>
              <a:t>O</a:t>
            </a:r>
          </a:p>
          <a:p>
            <a:r>
              <a:rPr lang="sk-SK" dirty="0" smtClean="0"/>
              <a:t>R</a:t>
            </a:r>
          </a:p>
          <a:p>
            <a:r>
              <a:rPr lang="sk-SK" dirty="0" smtClean="0"/>
              <a:t>M</a:t>
            </a:r>
          </a:p>
          <a:p>
            <a:r>
              <a:rPr lang="sk-SK" dirty="0" smtClean="0"/>
              <a:t>A</a:t>
            </a:r>
          </a:p>
          <a:p>
            <a:r>
              <a:rPr lang="sk-SK" dirty="0" smtClean="0"/>
              <a:t>Č</a:t>
            </a:r>
          </a:p>
          <a:p>
            <a:r>
              <a:rPr lang="sk-SK" dirty="0" smtClean="0"/>
              <a:t>N</a:t>
            </a:r>
          </a:p>
          <a:p>
            <a:r>
              <a:rPr lang="sk-SK" dirty="0" smtClean="0"/>
              <a:t>É</a:t>
            </a:r>
          </a:p>
          <a:p>
            <a:endParaRPr lang="sk-SK" dirty="0" smtClean="0"/>
          </a:p>
          <a:p>
            <a:r>
              <a:rPr lang="sk-SK" dirty="0" smtClean="0"/>
              <a:t>D</a:t>
            </a:r>
          </a:p>
          <a:p>
            <a:r>
              <a:rPr lang="sk-SK" dirty="0" smtClean="0"/>
              <a:t>N</a:t>
            </a:r>
          </a:p>
          <a:p>
            <a:r>
              <a:rPr lang="sk-SK" dirty="0"/>
              <a:t>i</a:t>
            </a:r>
            <a:r>
              <a:rPr lang="sk-SK" dirty="0" smtClean="0"/>
              <a:t>  				</a:t>
            </a:r>
            <a:endParaRPr lang="sk-SK" dirty="0"/>
          </a:p>
        </p:txBody>
      </p:sp>
      <p:sp>
        <p:nvSpPr>
          <p:cNvPr id="3" name="BlokTextu 2"/>
          <p:cNvSpPr txBox="1"/>
          <p:nvPr/>
        </p:nvSpPr>
        <p:spPr>
          <a:xfrm>
            <a:off x="9692640" y="565267"/>
            <a:ext cx="365760" cy="5211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S</a:t>
            </a:r>
          </a:p>
          <a:p>
            <a:r>
              <a:rPr lang="sk-SK" dirty="0" smtClean="0"/>
              <a:t>L</a:t>
            </a:r>
          </a:p>
          <a:p>
            <a:r>
              <a:rPr lang="sk-SK" dirty="0" smtClean="0"/>
              <a:t>O</a:t>
            </a:r>
          </a:p>
          <a:p>
            <a:r>
              <a:rPr lang="sk-SK" dirty="0" smtClean="0"/>
              <a:t>V</a:t>
            </a:r>
          </a:p>
          <a:p>
            <a:r>
              <a:rPr lang="sk-SK" dirty="0" smtClean="0"/>
              <a:t>E</a:t>
            </a:r>
          </a:p>
          <a:p>
            <a:r>
              <a:rPr lang="sk-SK" dirty="0" smtClean="0"/>
              <a:t>N</a:t>
            </a:r>
          </a:p>
          <a:p>
            <a:r>
              <a:rPr lang="sk-SK" dirty="0" smtClean="0"/>
              <a:t>S</a:t>
            </a:r>
          </a:p>
          <a:p>
            <a:r>
              <a:rPr lang="sk-SK" dirty="0" smtClean="0"/>
              <a:t>K</a:t>
            </a:r>
          </a:p>
          <a:p>
            <a:r>
              <a:rPr lang="sk-SK" dirty="0" smtClean="0"/>
              <a:t>É </a:t>
            </a:r>
          </a:p>
          <a:p>
            <a:endParaRPr lang="sk-SK" dirty="0"/>
          </a:p>
          <a:p>
            <a:r>
              <a:rPr lang="sk-SK" dirty="0" smtClean="0"/>
              <a:t>S</a:t>
            </a:r>
          </a:p>
          <a:p>
            <a:r>
              <a:rPr lang="sk-SK" dirty="0" smtClean="0"/>
              <a:t>T</a:t>
            </a:r>
          </a:p>
          <a:p>
            <a:r>
              <a:rPr lang="sk-SK" dirty="0" smtClean="0"/>
              <a:t>R</a:t>
            </a:r>
          </a:p>
          <a:p>
            <a:r>
              <a:rPr lang="sk-SK" dirty="0" smtClean="0"/>
              <a:t>A</a:t>
            </a:r>
          </a:p>
          <a:p>
            <a:r>
              <a:rPr lang="sk-SK" dirty="0" smtClean="0"/>
              <a:t>K</a:t>
            </a:r>
          </a:p>
          <a:p>
            <a:r>
              <a:rPr lang="sk-SK" dirty="0" smtClean="0"/>
              <a:t>A</a:t>
            </a:r>
          </a:p>
          <a:p>
            <a:r>
              <a:rPr lang="sk-SK" dirty="0" smtClean="0"/>
              <a:t>T</a:t>
            </a:r>
          </a:p>
          <a:p>
            <a:r>
              <a:rPr lang="sk-SK" dirty="0"/>
              <a:t>É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345688" y="6488668"/>
            <a:ext cx="11682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Gregorovce  2. december 2015                  </a:t>
            </a:r>
            <a:r>
              <a:rPr lang="sk-SK" dirty="0" smtClean="0">
                <a:hlinkClick r:id="rId4"/>
              </a:rPr>
              <a:t>www.simmental.sk</a:t>
            </a:r>
            <a:r>
              <a:rPr lang="sk-SK" dirty="0" smtClean="0"/>
              <a:t>                                            Ing. Matúš KOHÚT</a:t>
            </a:r>
            <a:endParaRPr lang="sk-SK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884235"/>
            <a:ext cx="724829" cy="57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18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9094"/>
            <a:ext cx="724829" cy="57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1914040" y="516397"/>
            <a:ext cx="373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</a:rPr>
              <a:t>Agrokomplex  2015 – 10. NVHZ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3611105" y="1251408"/>
            <a:ext cx="4510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Šampiónka výstavy – PD Kozárovce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66" y="97305"/>
            <a:ext cx="3570049" cy="2677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BlokTextu 5"/>
          <p:cNvSpPr txBox="1"/>
          <p:nvPr/>
        </p:nvSpPr>
        <p:spPr>
          <a:xfrm>
            <a:off x="356461" y="2293749"/>
            <a:ext cx="4014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Najlepšia prvôstka a krava s naj. Vemenom – Dvory nad Žitavou</a:t>
            </a:r>
            <a:endParaRPr lang="sk-SK" dirty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205" y="1727901"/>
            <a:ext cx="3543946" cy="2657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BlokTextu 8"/>
          <p:cNvSpPr txBox="1"/>
          <p:nvPr/>
        </p:nvSpPr>
        <p:spPr>
          <a:xfrm>
            <a:off x="356461" y="5284922"/>
            <a:ext cx="4014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Najlepšia jalovica a najlepší vodič výstavy – PD Bátovce</a:t>
            </a:r>
            <a:endParaRPr lang="sk-SK" dirty="0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3" r="7212"/>
          <a:stretch/>
        </p:blipFill>
        <p:spPr>
          <a:xfrm>
            <a:off x="356461" y="2770242"/>
            <a:ext cx="3425125" cy="2611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069" y="4296393"/>
            <a:ext cx="3301140" cy="2475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ok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9" r="17945"/>
          <a:stretch/>
        </p:blipFill>
        <p:spPr>
          <a:xfrm>
            <a:off x="8234770" y="3428016"/>
            <a:ext cx="2997914" cy="3151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830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8"/>
          <a:stretch/>
        </p:blipFill>
        <p:spPr>
          <a:xfrm>
            <a:off x="1585992" y="570153"/>
            <a:ext cx="9144000" cy="6137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BlokTextu 1"/>
          <p:cNvSpPr txBox="1"/>
          <p:nvPr/>
        </p:nvSpPr>
        <p:spPr>
          <a:xfrm>
            <a:off x="2340244" y="108488"/>
            <a:ext cx="7113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</a:rPr>
              <a:t>Najprodukčnejšia dojnica  2014 -2015   - </a:t>
            </a:r>
            <a:r>
              <a:rPr lang="sk-SK" dirty="0" err="1" smtClean="0">
                <a:solidFill>
                  <a:srgbClr val="FF0000"/>
                </a:solidFill>
              </a:rPr>
              <a:t>Agrodružstvo</a:t>
            </a:r>
            <a:r>
              <a:rPr lang="sk-SK" dirty="0" smtClean="0">
                <a:solidFill>
                  <a:srgbClr val="FF0000"/>
                </a:solidFill>
              </a:rPr>
              <a:t> Príbelce</a:t>
            </a:r>
          </a:p>
          <a:p>
            <a:endParaRPr lang="sk-SK" dirty="0">
              <a:solidFill>
                <a:srgbClr val="FF0000"/>
              </a:solidFill>
            </a:endParaRPr>
          </a:p>
          <a:p>
            <a:r>
              <a:rPr lang="sk-SK" dirty="0" smtClean="0">
                <a:solidFill>
                  <a:srgbClr val="FF0000"/>
                </a:solidFill>
              </a:rPr>
              <a:t>Otec: ZAX007  ZARMOR x RAO004 </a:t>
            </a:r>
            <a:r>
              <a:rPr lang="sk-SK" dirty="0" err="1" smtClean="0">
                <a:solidFill>
                  <a:srgbClr val="FF0000"/>
                </a:solidFill>
              </a:rPr>
              <a:t>RANDYx</a:t>
            </a:r>
            <a:r>
              <a:rPr lang="sk-SK" dirty="0" smtClean="0">
                <a:solidFill>
                  <a:srgbClr val="FF0000"/>
                </a:solidFill>
              </a:rPr>
              <a:t> STG001 SAMURAI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10941804" y="812353"/>
            <a:ext cx="108488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/>
              <a:t>Ď</a:t>
            </a:r>
          </a:p>
          <a:p>
            <a:r>
              <a:rPr lang="sk-SK" dirty="0" smtClean="0"/>
              <a:t>A</a:t>
            </a:r>
          </a:p>
          <a:p>
            <a:r>
              <a:rPr lang="sk-SK" dirty="0" smtClean="0"/>
              <a:t>K</a:t>
            </a:r>
          </a:p>
          <a:p>
            <a:r>
              <a:rPr lang="sk-SK" dirty="0" smtClean="0"/>
              <a:t>U</a:t>
            </a:r>
          </a:p>
          <a:p>
            <a:r>
              <a:rPr lang="sk-SK" dirty="0" smtClean="0"/>
              <a:t>J</a:t>
            </a:r>
          </a:p>
          <a:p>
            <a:r>
              <a:rPr lang="sk-SK" dirty="0" smtClean="0"/>
              <a:t>E</a:t>
            </a:r>
          </a:p>
          <a:p>
            <a:r>
              <a:rPr lang="sk-SK" dirty="0" smtClean="0"/>
              <a:t>M</a:t>
            </a:r>
          </a:p>
          <a:p>
            <a:endParaRPr lang="sk-SK" dirty="0" smtClean="0"/>
          </a:p>
          <a:p>
            <a:r>
              <a:rPr lang="sk-SK" dirty="0"/>
              <a:t> </a:t>
            </a:r>
            <a:r>
              <a:rPr lang="sk-SK" dirty="0" smtClean="0"/>
              <a:t>Z</a:t>
            </a:r>
          </a:p>
          <a:p>
            <a:r>
              <a:rPr lang="sk-SK" dirty="0" smtClean="0"/>
              <a:t>A</a:t>
            </a:r>
          </a:p>
          <a:p>
            <a:endParaRPr lang="sk-SK" dirty="0"/>
          </a:p>
          <a:p>
            <a:r>
              <a:rPr lang="sk-SK" dirty="0" smtClean="0"/>
              <a:t>P</a:t>
            </a:r>
          </a:p>
          <a:p>
            <a:r>
              <a:rPr lang="sk-SK" dirty="0" smtClean="0"/>
              <a:t>O</a:t>
            </a:r>
          </a:p>
          <a:p>
            <a:r>
              <a:rPr lang="sk-SK" dirty="0" smtClean="0"/>
              <a:t>Z</a:t>
            </a:r>
          </a:p>
          <a:p>
            <a:r>
              <a:rPr lang="sk-SK" dirty="0" smtClean="0"/>
              <a:t>O</a:t>
            </a:r>
          </a:p>
          <a:p>
            <a:r>
              <a:rPr lang="sk-SK" dirty="0" smtClean="0"/>
              <a:t>R</a:t>
            </a:r>
          </a:p>
          <a:p>
            <a:r>
              <a:rPr lang="sk-SK" dirty="0" smtClean="0"/>
              <a:t>N</a:t>
            </a:r>
          </a:p>
          <a:p>
            <a:r>
              <a:rPr lang="sk-SK" dirty="0" smtClean="0"/>
              <a:t>O</a:t>
            </a:r>
          </a:p>
          <a:p>
            <a:r>
              <a:rPr lang="sk-SK" dirty="0" smtClean="0"/>
              <a:t>S</a:t>
            </a:r>
          </a:p>
          <a:p>
            <a:r>
              <a:rPr lang="sk-SK" dirty="0" smtClean="0"/>
              <a:t>Ť</a:t>
            </a:r>
          </a:p>
          <a:p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114305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1658176"/>
              </p:ext>
            </p:extLst>
          </p:nvPr>
        </p:nvGraphicFramePr>
        <p:xfrm>
          <a:off x="1645922" y="-27879"/>
          <a:ext cx="1054607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Document" r:id="rId4" imgW="9045122" imgH="6296375" progId="Word.Document.8">
                  <p:embed/>
                </p:oleObj>
              </mc:Choice>
              <mc:Fallback>
                <p:oleObj name="Document" r:id="rId4" imgW="9045122" imgH="629637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45922" y="-27879"/>
                        <a:ext cx="10546078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Kríž 6"/>
          <p:cNvSpPr/>
          <p:nvPr/>
        </p:nvSpPr>
        <p:spPr>
          <a:xfrm>
            <a:off x="4427035" y="6110868"/>
            <a:ext cx="1059366" cy="730404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+ 97 kg</a:t>
            </a:r>
            <a:endParaRPr lang="sk-SK" dirty="0"/>
          </a:p>
        </p:txBody>
      </p:sp>
      <p:sp>
        <p:nvSpPr>
          <p:cNvPr id="8" name="Kríž 7"/>
          <p:cNvSpPr/>
          <p:nvPr/>
        </p:nvSpPr>
        <p:spPr>
          <a:xfrm>
            <a:off x="6918961" y="457199"/>
            <a:ext cx="1210278" cy="847493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+1079 ks</a:t>
            </a:r>
            <a:endParaRPr lang="sk-SK" dirty="0"/>
          </a:p>
        </p:txBody>
      </p:sp>
      <p:sp>
        <p:nvSpPr>
          <p:cNvPr id="10" name="Šípka doprava 9"/>
          <p:cNvSpPr/>
          <p:nvPr/>
        </p:nvSpPr>
        <p:spPr>
          <a:xfrm rot="12879824">
            <a:off x="6149529" y="6335355"/>
            <a:ext cx="901216" cy="182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bdĺžnik 10"/>
          <p:cNvSpPr/>
          <p:nvPr/>
        </p:nvSpPr>
        <p:spPr>
          <a:xfrm>
            <a:off x="8586439" y="5352585"/>
            <a:ext cx="1694985" cy="23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-  22 dní</a:t>
            </a:r>
            <a:endParaRPr lang="sk-SK" dirty="0"/>
          </a:p>
        </p:txBody>
      </p:sp>
      <p:sp>
        <p:nvSpPr>
          <p:cNvPr id="12" name="Obdĺžnik 11"/>
          <p:cNvSpPr/>
          <p:nvPr/>
        </p:nvSpPr>
        <p:spPr>
          <a:xfrm>
            <a:off x="8586440" y="5586761"/>
            <a:ext cx="1694984" cy="256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+ 2 dni</a:t>
            </a:r>
            <a:endParaRPr lang="sk-SK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660"/>
            <a:ext cx="724829" cy="59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18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3" r="7212"/>
          <a:stretch/>
        </p:blipFill>
        <p:spPr>
          <a:xfrm>
            <a:off x="0" y="3354287"/>
            <a:ext cx="4622181" cy="35237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Graf 1"/>
          <p:cNvGraphicFramePr/>
          <p:nvPr>
            <p:extLst>
              <p:ext uri="{D42A27DB-BD31-4B8C-83A1-F6EECF244321}">
                <p14:modId xmlns:p14="http://schemas.microsoft.com/office/powerpoint/2010/main" val="2186181645"/>
              </p:ext>
            </p:extLst>
          </p:nvPr>
        </p:nvGraphicFramePr>
        <p:xfrm>
          <a:off x="2620537" y="-149426"/>
          <a:ext cx="9571463" cy="7007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376"/>
            <a:ext cx="724829" cy="57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45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9425"/>
            <a:ext cx="724829" cy="57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1760220" y="689425"/>
            <a:ext cx="4263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chemeClr val="accent1"/>
                </a:solidFill>
              </a:rPr>
              <a:t>Najlepšie chovy  - ŠCH</a:t>
            </a:r>
            <a:endParaRPr lang="sk-SK" sz="2400" b="1" dirty="0">
              <a:solidFill>
                <a:schemeClr val="accent1"/>
              </a:solidFill>
            </a:endParaRPr>
          </a:p>
        </p:txBody>
      </p:sp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98619"/>
              </p:ext>
            </p:extLst>
          </p:nvPr>
        </p:nvGraphicFramePr>
        <p:xfrm>
          <a:off x="994408" y="1783079"/>
          <a:ext cx="10755628" cy="4370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0292"/>
                <a:gridCol w="1383030"/>
                <a:gridCol w="971550"/>
                <a:gridCol w="1239750"/>
                <a:gridCol w="722247"/>
                <a:gridCol w="780808"/>
                <a:gridCol w="790568"/>
                <a:gridCol w="722247"/>
                <a:gridCol w="829608"/>
                <a:gridCol w="995528"/>
              </a:tblGrid>
              <a:tr h="658368">
                <a:tc>
                  <a:txBody>
                    <a:bodyPr/>
                    <a:lstStyle/>
                    <a:p>
                      <a:r>
                        <a:rPr lang="sk-SK" dirty="0" smtClean="0"/>
                        <a:t>Podnik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počet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LD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Mlieko</a:t>
                      </a:r>
                      <a:r>
                        <a:rPr lang="sk-SK" baseline="0" dirty="0" smtClean="0"/>
                        <a:t> v kg</a:t>
                      </a:r>
                      <a:endParaRPr lang="sk-SK" dirty="0" smtClean="0"/>
                    </a:p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Kg tuk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% tuk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Kg </a:t>
                      </a:r>
                      <a:r>
                        <a:rPr lang="sk-SK" baseline="0" dirty="0" smtClean="0"/>
                        <a:t> B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% B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MO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Vek pri 1. otelení</a:t>
                      </a:r>
                      <a:endParaRPr lang="sk-SK" dirty="0"/>
                    </a:p>
                  </a:txBody>
                  <a:tcPr/>
                </a:tc>
              </a:tr>
              <a:tr h="658368">
                <a:tc>
                  <a:txBody>
                    <a:bodyPr/>
                    <a:lstStyle/>
                    <a:p>
                      <a:r>
                        <a:rPr lang="sk-SK" dirty="0" err="1" smtClean="0"/>
                        <a:t>Karpatovka</a:t>
                      </a:r>
                      <a:r>
                        <a:rPr lang="sk-SK" dirty="0" smtClean="0"/>
                        <a:t> </a:t>
                      </a:r>
                      <a:r>
                        <a:rPr lang="sk-SK" dirty="0" err="1" smtClean="0"/>
                        <a:t>s.r.o.Chmiňany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222/141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305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2400" b="1" dirty="0" smtClean="0"/>
                        <a:t>8730</a:t>
                      </a:r>
                    </a:p>
                    <a:p>
                      <a:endParaRPr lang="sk-S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327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3.75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300</a:t>
                      </a:r>
                    </a:p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3.43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2000" b="1" dirty="0" smtClean="0"/>
                        <a:t>392</a:t>
                      </a:r>
                      <a:endParaRPr lang="sk-SK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b="1" dirty="0" smtClean="0"/>
                        <a:t>28/5</a:t>
                      </a:r>
                      <a:endParaRPr lang="sk-SK" b="1" dirty="0"/>
                    </a:p>
                  </a:txBody>
                  <a:tcPr/>
                </a:tc>
              </a:tr>
              <a:tr h="658368">
                <a:tc>
                  <a:txBody>
                    <a:bodyPr/>
                    <a:lstStyle/>
                    <a:p>
                      <a:r>
                        <a:rPr lang="sk-SK" dirty="0" smtClean="0"/>
                        <a:t>PD Dolné Otrokovce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389/247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295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2400" b="1" dirty="0" smtClean="0"/>
                        <a:t>8466</a:t>
                      </a:r>
                      <a:endParaRPr lang="sk-S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338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3,99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304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3,59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2000" b="1" dirty="0" smtClean="0"/>
                        <a:t>416</a:t>
                      </a:r>
                      <a:endParaRPr lang="sk-SK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b="1" dirty="0" smtClean="0"/>
                        <a:t>29/26</a:t>
                      </a:r>
                      <a:endParaRPr lang="sk-SK" b="1" dirty="0"/>
                    </a:p>
                  </a:txBody>
                  <a:tcPr/>
                </a:tc>
              </a:tr>
              <a:tr h="658368">
                <a:tc>
                  <a:txBody>
                    <a:bodyPr/>
                    <a:lstStyle/>
                    <a:p>
                      <a:r>
                        <a:rPr lang="sk-SK" baseline="0" dirty="0" smtClean="0"/>
                        <a:t>MKM Stred </a:t>
                      </a:r>
                      <a:r>
                        <a:rPr lang="sk-SK" baseline="0" dirty="0" err="1" smtClean="0"/>
                        <a:t>s.r.o</a:t>
                      </a:r>
                      <a:r>
                        <a:rPr lang="sk-SK" baseline="0" dirty="0" smtClean="0"/>
                        <a:t>.</a:t>
                      </a:r>
                    </a:p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191/122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295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2400" b="1" dirty="0" smtClean="0"/>
                        <a:t>7989</a:t>
                      </a:r>
                      <a:endParaRPr lang="sk-S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314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3,93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286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3,58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2000" b="1" dirty="0" smtClean="0"/>
                        <a:t>402</a:t>
                      </a:r>
                      <a:endParaRPr lang="sk-SK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b="1" dirty="0" smtClean="0"/>
                        <a:t>28/22</a:t>
                      </a:r>
                      <a:endParaRPr lang="sk-SK" b="1" dirty="0"/>
                    </a:p>
                  </a:txBody>
                  <a:tcPr/>
                </a:tc>
              </a:tr>
              <a:tr h="658368">
                <a:tc>
                  <a:txBody>
                    <a:bodyPr/>
                    <a:lstStyle/>
                    <a:p>
                      <a:r>
                        <a:rPr lang="sk-SK" dirty="0" err="1" smtClean="0"/>
                        <a:t>Poľnovtáčnik</a:t>
                      </a:r>
                      <a:r>
                        <a:rPr lang="sk-SK" dirty="0" smtClean="0"/>
                        <a:t> </a:t>
                      </a:r>
                      <a:r>
                        <a:rPr lang="sk-SK" dirty="0" err="1" smtClean="0"/>
                        <a:t>a.s</a:t>
                      </a:r>
                      <a:r>
                        <a:rPr lang="sk-SK" dirty="0" smtClean="0"/>
                        <a:t>.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428/212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295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2400" b="1" dirty="0" smtClean="0"/>
                        <a:t>7976</a:t>
                      </a:r>
                      <a:endParaRPr lang="sk-S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307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3.85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275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3.44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2000" b="1" dirty="0" smtClean="0"/>
                        <a:t>373</a:t>
                      </a:r>
                      <a:endParaRPr lang="sk-SK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b="1" dirty="0" smtClean="0"/>
                        <a:t>27/28</a:t>
                      </a:r>
                      <a:endParaRPr lang="sk-SK" b="1" dirty="0"/>
                    </a:p>
                  </a:txBody>
                  <a:tcPr/>
                </a:tc>
              </a:tr>
              <a:tr h="658368">
                <a:tc>
                  <a:txBody>
                    <a:bodyPr/>
                    <a:lstStyle/>
                    <a:p>
                      <a:r>
                        <a:rPr lang="sk-SK" dirty="0" err="1" smtClean="0"/>
                        <a:t>Agrofarma</a:t>
                      </a:r>
                      <a:r>
                        <a:rPr lang="sk-SK" dirty="0" smtClean="0"/>
                        <a:t>-K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105/63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298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2400" b="1" dirty="0" smtClean="0"/>
                        <a:t>7858</a:t>
                      </a:r>
                      <a:endParaRPr lang="sk-S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331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4,21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274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3,48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2000" b="1" dirty="0" smtClean="0"/>
                        <a:t>402</a:t>
                      </a:r>
                      <a:endParaRPr lang="sk-SK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b="1" dirty="0" smtClean="0"/>
                        <a:t>28/10</a:t>
                      </a:r>
                      <a:endParaRPr lang="sk-SK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943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505414" y="670194"/>
            <a:ext cx="8184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				NAJ...........</a:t>
            </a:r>
            <a:endParaRPr lang="sk-SK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Tabuľ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673168"/>
              </p:ext>
            </p:extLst>
          </p:nvPr>
        </p:nvGraphicFramePr>
        <p:xfrm>
          <a:off x="602166" y="1603554"/>
          <a:ext cx="9746164" cy="983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2523"/>
                <a:gridCol w="1253227"/>
                <a:gridCol w="880365"/>
                <a:gridCol w="1123394"/>
                <a:gridCol w="654461"/>
                <a:gridCol w="707525"/>
                <a:gridCol w="716369"/>
                <a:gridCol w="654461"/>
                <a:gridCol w="751746"/>
                <a:gridCol w="902093"/>
              </a:tblGrid>
              <a:tr h="983529">
                <a:tc>
                  <a:txBody>
                    <a:bodyPr/>
                    <a:lstStyle/>
                    <a:p>
                      <a:r>
                        <a:rPr lang="sk-SK" dirty="0" err="1" smtClean="0"/>
                        <a:t>Karpatovka</a:t>
                      </a:r>
                      <a:r>
                        <a:rPr lang="sk-SK" dirty="0" smtClean="0"/>
                        <a:t> </a:t>
                      </a:r>
                      <a:r>
                        <a:rPr lang="sk-SK" dirty="0" err="1" smtClean="0"/>
                        <a:t>s.r.o.Chmiňany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222/141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305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2400" b="1" dirty="0" smtClean="0"/>
                        <a:t>8730</a:t>
                      </a:r>
                    </a:p>
                    <a:p>
                      <a:endParaRPr lang="sk-S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327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3.75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300</a:t>
                      </a:r>
                    </a:p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3.43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2000" b="1" dirty="0" smtClean="0"/>
                        <a:t>392</a:t>
                      </a:r>
                      <a:endParaRPr lang="sk-SK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b="1" dirty="0" smtClean="0"/>
                        <a:t>28/5</a:t>
                      </a:r>
                      <a:endParaRPr lang="sk-SK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BlokTextu 3"/>
          <p:cNvSpPr txBox="1"/>
          <p:nvPr/>
        </p:nvSpPr>
        <p:spPr>
          <a:xfrm>
            <a:off x="1505416" y="1141890"/>
            <a:ext cx="2955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>
                <a:solidFill>
                  <a:srgbClr val="FF0000"/>
                </a:solidFill>
              </a:rPr>
              <a:t>NAJ   - ŠCH</a:t>
            </a:r>
            <a:endParaRPr lang="sk-SK" sz="2400" dirty="0">
              <a:solidFill>
                <a:srgbClr val="FF0000"/>
              </a:solidFill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1505415" y="2698595"/>
            <a:ext cx="8073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>
                <a:solidFill>
                  <a:srgbClr val="FF0000"/>
                </a:solidFill>
              </a:rPr>
              <a:t>NAJ- dlhovekosť  - krava      otec:  RAO004   RANDY </a:t>
            </a:r>
            <a:endParaRPr lang="sk-SK" sz="2000" dirty="0">
              <a:solidFill>
                <a:srgbClr val="FF0000"/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903248" y="3289610"/>
            <a:ext cx="944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SK000502279707 </a:t>
            </a:r>
            <a:r>
              <a:rPr lang="sk-SK" dirty="0" err="1" smtClean="0"/>
              <a:t>nar</a:t>
            </a:r>
            <a:r>
              <a:rPr lang="sk-SK" dirty="0" smtClean="0"/>
              <a:t>. 2.12.2003  9/9 -72441-3022 kg t-4,17% t-2518 kg B- 3,48 % B</a:t>
            </a:r>
            <a:endParaRPr lang="sk-SK" dirty="0"/>
          </a:p>
        </p:txBody>
      </p:sp>
      <p:sp>
        <p:nvSpPr>
          <p:cNvPr id="8" name="BlokTextu 7"/>
          <p:cNvSpPr txBox="1"/>
          <p:nvPr/>
        </p:nvSpPr>
        <p:spPr>
          <a:xfrm>
            <a:off x="1248937" y="3731421"/>
            <a:ext cx="8329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>
                <a:solidFill>
                  <a:srgbClr val="FF0000"/>
                </a:solidFill>
              </a:rPr>
              <a:t>   NAJ – krava na 2. ďalšej laktácii  otec: ZAX 007   ZARMOR</a:t>
            </a:r>
            <a:endParaRPr lang="sk-SK" sz="2000" dirty="0">
              <a:solidFill>
                <a:srgbClr val="FF0000"/>
              </a:solidFill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367990" y="4204010"/>
            <a:ext cx="1166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SK000801124312 – </a:t>
            </a:r>
            <a:r>
              <a:rPr lang="sk-SK" dirty="0" err="1" smtClean="0"/>
              <a:t>nar</a:t>
            </a:r>
            <a:r>
              <a:rPr lang="sk-SK" dirty="0" smtClean="0"/>
              <a:t>. 24.12.2009   max 3. laktácia/282 dní – 16400 kg -648 kg t-3,95 %B-585 kg B-3,57 % B</a:t>
            </a:r>
            <a:endParaRPr lang="sk-SK" dirty="0"/>
          </a:p>
        </p:txBody>
      </p:sp>
      <p:sp>
        <p:nvSpPr>
          <p:cNvPr id="10" name="BlokTextu 9"/>
          <p:cNvSpPr txBox="1"/>
          <p:nvPr/>
        </p:nvSpPr>
        <p:spPr>
          <a:xfrm>
            <a:off x="1505415" y="4795024"/>
            <a:ext cx="7939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>
                <a:solidFill>
                  <a:srgbClr val="FF0000"/>
                </a:solidFill>
              </a:rPr>
              <a:t>NAJ – prvôstka      otec: RMN015  RECHBERG</a:t>
            </a:r>
            <a:endParaRPr lang="sk-SK" sz="2000" dirty="0">
              <a:solidFill>
                <a:srgbClr val="FF0000"/>
              </a:solidFill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1014760" y="5319132"/>
            <a:ext cx="10392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SK000801358829 – </a:t>
            </a:r>
            <a:r>
              <a:rPr lang="sk-SK" dirty="0" err="1" smtClean="0"/>
              <a:t>nar</a:t>
            </a:r>
            <a:r>
              <a:rPr lang="sk-SK" dirty="0" smtClean="0"/>
              <a:t>. 5.12.2011   1/305  dní   -11.225 kg – 495 kg t-4,41% t-379kg B-3,37 % B</a:t>
            </a:r>
            <a:endParaRPr lang="sk-SK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" y="708844"/>
            <a:ext cx="724829" cy="57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04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888539" y="679094"/>
            <a:ext cx="595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skratke z činnosti ZCHSSD  2015</a:t>
            </a:r>
            <a:endParaRPr lang="sk-SK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867905" y="1379912"/>
            <a:ext cx="6447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ŠR – Nitra katedra KGPB     apríl 2015</a:t>
            </a:r>
            <a:endParaRPr lang="sk-SK" dirty="0"/>
          </a:p>
        </p:txBody>
      </p:sp>
      <p:graphicFrame>
        <p:nvGraphicFramePr>
          <p:cNvPr id="8" name="Tabuľ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059651"/>
              </p:ext>
            </p:extLst>
          </p:nvPr>
        </p:nvGraphicFramePr>
        <p:xfrm>
          <a:off x="2030277" y="2460047"/>
          <a:ext cx="7098224" cy="34758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69746"/>
                <a:gridCol w="1201273"/>
                <a:gridCol w="1201273"/>
                <a:gridCol w="1225932"/>
              </a:tblGrid>
              <a:tr h="3159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effectLst/>
                        </a:rPr>
                        <a:t>GZW</a:t>
                      </a: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>
                          <a:effectLst/>
                        </a:rPr>
                        <a:t>114-116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>
                          <a:effectLst/>
                        </a:rPr>
                        <a:t>117-120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>
                          <a:effectLst/>
                        </a:rPr>
                        <a:t>nad 121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59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>
                          <a:effectLst/>
                        </a:rPr>
                        <a:t>FW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>
                          <a:effectLst/>
                        </a:rPr>
                        <a:t>87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>
                          <a:effectLst/>
                        </a:rPr>
                        <a:t>87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>
                          <a:effectLst/>
                        </a:rPr>
                        <a:t>87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59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>
                          <a:effectLst/>
                        </a:rPr>
                        <a:t>Rámec / minimálne hodnoty/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effectLst/>
                        </a:rPr>
                        <a:t>88</a:t>
                      </a: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>
                          <a:effectLst/>
                        </a:rPr>
                        <a:t>82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>
                          <a:effectLst/>
                        </a:rPr>
                        <a:t>82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59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 err="1">
                          <a:effectLst/>
                        </a:rPr>
                        <a:t>Osvalenie</a:t>
                      </a:r>
                      <a:r>
                        <a:rPr lang="sk-SK" sz="1200" dirty="0">
                          <a:effectLst/>
                        </a:rPr>
                        <a:t> / minimálne hodnoty/</a:t>
                      </a: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>
                          <a:effectLst/>
                        </a:rPr>
                        <a:t>88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>
                          <a:effectLst/>
                        </a:rPr>
                        <a:t>88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>
                          <a:effectLst/>
                        </a:rPr>
                        <a:t>82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59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effectLst/>
                        </a:rPr>
                        <a:t>Končatiny / minimálne hodnoty/</a:t>
                      </a: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>
                          <a:effectLst/>
                        </a:rPr>
                        <a:t>105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>
                          <a:effectLst/>
                        </a:rPr>
                        <a:t>95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>
                          <a:effectLst/>
                        </a:rPr>
                        <a:t>92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59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>
                          <a:effectLst/>
                        </a:rPr>
                        <a:t>Vemeno / minimálne hodnoty/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>
                          <a:effectLst/>
                        </a:rPr>
                        <a:t>107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>
                          <a:effectLst/>
                        </a:rPr>
                        <a:t>98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>
                          <a:effectLst/>
                        </a:rPr>
                        <a:t>95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319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effectLst/>
                        </a:rPr>
                        <a:t>Čistota vemena / minimálne hodnoty/</a:t>
                      </a: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>
                          <a:effectLst/>
                        </a:rPr>
                        <a:t>88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>
                          <a:effectLst/>
                        </a:rPr>
                        <a:t>88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>
                          <a:effectLst/>
                        </a:rPr>
                        <a:t>88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59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>
                          <a:effectLst/>
                        </a:rPr>
                        <a:t>Dojiteľnosť / minimálne hodnoty/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>
                          <a:effectLst/>
                        </a:rPr>
                        <a:t>92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>
                          <a:effectLst/>
                        </a:rPr>
                        <a:t>92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>
                          <a:effectLst/>
                        </a:rPr>
                        <a:t>92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319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>
                          <a:effectLst/>
                        </a:rPr>
                        <a:t>Somatické bunky / minimálne hodnoty/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>
                          <a:effectLst/>
                        </a:rPr>
                        <a:t>84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>
                          <a:effectLst/>
                        </a:rPr>
                        <a:t>84</a:t>
                      </a:r>
                      <a:endParaRPr lang="sk-S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effectLst/>
                        </a:rPr>
                        <a:t>84</a:t>
                      </a:r>
                      <a:endParaRPr lang="sk-S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BlokTextu 9"/>
          <p:cNvSpPr txBox="1"/>
          <p:nvPr/>
        </p:nvSpPr>
        <p:spPr>
          <a:xfrm>
            <a:off x="1627322" y="1887732"/>
            <a:ext cx="7996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Požiadavky pre dovoz sperme resp. býkov v živom pre rok 2015-2016</a:t>
            </a:r>
            <a:endParaRPr lang="sk-SK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9094"/>
            <a:ext cx="724829" cy="57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0354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9094"/>
            <a:ext cx="724829" cy="57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1884556" y="780585"/>
            <a:ext cx="7694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</a:rPr>
              <a:t>Kritéria pre výber matiek býkov a čakateliek pre rok 2015-2016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1966332" y="1746591"/>
            <a:ext cx="6096000" cy="26448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sk-SK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Kravy II. A ďalšie laktácie: - oddiel PK A</a:t>
            </a:r>
            <a:endParaRPr lang="sk-SK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sk-SK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+8624  kg mlieka + 348 kg tuk -  + 299 kg bielkovina</a:t>
            </a:r>
            <a:endParaRPr lang="sk-SK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sk-SK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Kravy na I. laktácií - oddiel PK A</a:t>
            </a:r>
            <a:endParaRPr lang="sk-SK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sk-SK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+7545 kg mlieka + 306 kg tuk + 261 kg bielkovina</a:t>
            </a:r>
            <a:endParaRPr lang="sk-SK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sk-SK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Kravy  -  oddiel PK </a:t>
            </a:r>
            <a:r>
              <a:rPr lang="sk-SK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sk-SK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k-SK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sk-SK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SPI + 2395</a:t>
            </a:r>
            <a:endParaRPr lang="sk-S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3" r="7212"/>
          <a:stretch/>
        </p:blipFill>
        <p:spPr>
          <a:xfrm>
            <a:off x="7067227" y="3069004"/>
            <a:ext cx="4622181" cy="3523786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21599994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73809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0" r="24407"/>
          <a:stretch/>
        </p:blipFill>
        <p:spPr>
          <a:xfrm rot="16200000">
            <a:off x="2665382" y="-2665384"/>
            <a:ext cx="6861237" cy="12192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9094"/>
            <a:ext cx="724829" cy="57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1785328" y="853403"/>
            <a:ext cx="5464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Thun</a:t>
            </a:r>
            <a:r>
              <a:rPr lang="sk-SK" dirty="0" smtClean="0"/>
              <a:t> - Švajčiarsko</a:t>
            </a:r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1092820" y="1694985"/>
            <a:ext cx="97350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16.4.-19.4.2015 – 31. Európsky kongres  + WSFF</a:t>
            </a:r>
          </a:p>
          <a:p>
            <a:endParaRPr lang="sk-S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125 rokov – od prvej zmienky o bernskom dobytku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25 tisíc kráv  v PK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9200 MB v PK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67.000 krížencov s % vyšším ako 12,5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2016  -  Poľsko - </a:t>
            </a:r>
            <a:r>
              <a:rPr lang="sk-SK" dirty="0" err="1" smtClean="0"/>
              <a:t>Krakow</a:t>
            </a:r>
            <a:endParaRPr lang="sk-S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2017 – </a:t>
            </a:r>
            <a:r>
              <a:rPr lang="sk-SK" dirty="0"/>
              <a:t> </a:t>
            </a:r>
            <a:r>
              <a:rPr lang="sk-SK" dirty="0" smtClean="0"/>
              <a:t>Turecko - Izmir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31177" y="2443793"/>
            <a:ext cx="4412527" cy="44158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378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https://scontent-fra3-1.xx.fbcdn.net/hphotos-xtf1/v/t1.0-9/11351406_848377838532572_6387106461435901401_n.jpg?oh=38b33afb81ac0d35691817deaab66301&amp;oe=56A470C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681" y="154983"/>
            <a:ext cx="4706319" cy="3413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67" y="2900634"/>
            <a:ext cx="4937388" cy="2777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BlokTextu 1"/>
          <p:cNvSpPr txBox="1"/>
          <p:nvPr/>
        </p:nvSpPr>
        <p:spPr>
          <a:xfrm>
            <a:off x="1968284" y="712922"/>
            <a:ext cx="719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 smtClean="0"/>
              <a:t>Opařany</a:t>
            </a:r>
            <a:r>
              <a:rPr lang="sk-SK" dirty="0" smtClean="0"/>
              <a:t> 2015 – Národná výstava  českého strakatého </a:t>
            </a:r>
            <a:r>
              <a:rPr lang="sk-SK" dirty="0" err="1" smtClean="0"/>
              <a:t>skotu</a:t>
            </a:r>
            <a:r>
              <a:rPr lang="sk-SK" dirty="0" smtClean="0"/>
              <a:t>        </a:t>
            </a:r>
            <a:endParaRPr lang="sk-SK" dirty="0"/>
          </a:p>
        </p:txBody>
      </p:sp>
      <p:sp>
        <p:nvSpPr>
          <p:cNvPr id="3" name="BlokTextu 2"/>
          <p:cNvSpPr txBox="1"/>
          <p:nvPr/>
        </p:nvSpPr>
        <p:spPr>
          <a:xfrm>
            <a:off x="1968285" y="1611824"/>
            <a:ext cx="6540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 Exteriér – </a:t>
            </a:r>
            <a:r>
              <a:rPr lang="sk-SK" dirty="0" err="1" smtClean="0"/>
              <a:t>Terenten</a:t>
            </a:r>
            <a:r>
              <a:rPr lang="sk-SK" dirty="0" smtClean="0"/>
              <a:t> </a:t>
            </a:r>
            <a:r>
              <a:rPr lang="sk-SK" dirty="0" err="1" smtClean="0"/>
              <a:t>Bolzano</a:t>
            </a:r>
            <a:endParaRPr lang="sk-S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11 krajín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6 krajín prevádza hodnotenie podľa </a:t>
            </a:r>
            <a:r>
              <a:rPr lang="sk-SK" dirty="0" err="1" smtClean="0"/>
              <a:t>Fleckscore</a:t>
            </a:r>
            <a:endParaRPr lang="sk-S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Nová meracia technika  - laser</a:t>
            </a:r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1968284" y="5703376"/>
            <a:ext cx="6338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25 let – CESTR  - </a:t>
            </a:r>
            <a:r>
              <a:rPr lang="sk-SK" dirty="0" err="1" smtClean="0"/>
              <a:t>Radešínska</a:t>
            </a:r>
            <a:r>
              <a:rPr lang="sk-SK" dirty="0" smtClean="0"/>
              <a:t> </a:t>
            </a:r>
            <a:r>
              <a:rPr lang="sk-SK" dirty="0" err="1" smtClean="0"/>
              <a:t>Svratka</a:t>
            </a:r>
            <a:endParaRPr lang="sk-SK" dirty="0"/>
          </a:p>
        </p:txBody>
      </p:sp>
      <p:pic>
        <p:nvPicPr>
          <p:cNvPr id="7" name="Obrázok 6" descr="http://www.cestr.cz/files/oslavy_25_let/img-5361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405" y="3568349"/>
            <a:ext cx="4693717" cy="3189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9094"/>
            <a:ext cx="724829" cy="57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96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heme/theme1.xml><?xml version="1.0" encoding="utf-8"?>
<a:theme xmlns:a="http://schemas.openxmlformats.org/drawingml/2006/main" name="Dym">
  <a:themeElements>
    <a:clrScheme name="Dym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Dym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ym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405</TotalTime>
  <Words>529</Words>
  <Application>Microsoft Office PowerPoint</Application>
  <PresentationFormat>Širokouhlá</PresentationFormat>
  <Paragraphs>219</Paragraphs>
  <Slides>11</Slides>
  <Notes>0</Notes>
  <HiddenSlides>0</HiddenSlides>
  <MMClips>0</MMClips>
  <ScaleCrop>false</ScaleCrop>
  <HeadingPairs>
    <vt:vector size="8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9" baseType="lpstr">
      <vt:lpstr>Arial</vt:lpstr>
      <vt:lpstr>Calibri</vt:lpstr>
      <vt:lpstr>Century Gothic</vt:lpstr>
      <vt:lpstr>Times New Roman</vt:lpstr>
      <vt:lpstr>Tw Cen MT</vt:lpstr>
      <vt:lpstr>Wingdings 3</vt:lpstr>
      <vt:lpstr>Dym</vt:lpstr>
      <vt:lpstr>Document</vt:lpstr>
      <vt:lpstr>   Výsledky za PK a aktivity ZCHSSD v roku 2015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kohutik</dc:creator>
  <cp:lastModifiedBy>kohutik</cp:lastModifiedBy>
  <cp:revision>35</cp:revision>
  <dcterms:created xsi:type="dcterms:W3CDTF">2015-11-16T07:00:58Z</dcterms:created>
  <dcterms:modified xsi:type="dcterms:W3CDTF">2015-12-02T00:44:25Z</dcterms:modified>
</cp:coreProperties>
</file>